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A4FC1-D669-48A0-B44A-E8AD6DDEC591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EBDEF1-5213-4B14-A83A-6B8E8E1CF5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501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fontAlgn="base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algn="l" eaLnBrk="0" fontAlgn="base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algn="l" eaLnBrk="0" fontAlgn="base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algn="l" eaLnBrk="0" fontAlgn="base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algn="l" eaLnBrk="0" fontAlgn="base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6C62686-30DD-483B-B686-19EC9F03E39E}" type="slidenum">
              <a:rPr lang="en-US" altLang="ja-JP" smtClean="0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3" y="4343216"/>
            <a:ext cx="5028338" cy="4115168"/>
          </a:xfrm>
          <a:noFill/>
        </p:spPr>
        <p:txBody>
          <a:bodyPr lIns="90656" tIns="45328" rIns="90656" bIns="45328"/>
          <a:lstStyle/>
          <a:p>
            <a:pPr eaLnBrk="1" hangingPunct="1"/>
            <a:r>
              <a:rPr lang="ja-JP" altLang="en-US" smtClean="0"/>
              <a:t>本日のスケジュールは●●です。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fontAlgn="base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algn="l" eaLnBrk="0" fontAlgn="base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algn="l" eaLnBrk="0" fontAlgn="base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algn="l" eaLnBrk="0" fontAlgn="base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algn="l" eaLnBrk="0" fontAlgn="base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6C62686-30DD-483B-B686-19EC9F03E39E}" type="slidenum">
              <a:rPr lang="en-US" altLang="ja-JP" smtClean="0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685800"/>
            <a:ext cx="4953000" cy="3429000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833" y="4343216"/>
            <a:ext cx="5028338" cy="4115168"/>
          </a:xfrm>
          <a:noFill/>
        </p:spPr>
        <p:txBody>
          <a:bodyPr lIns="90656" tIns="45328" rIns="90656" bIns="45328"/>
          <a:lstStyle/>
          <a:p>
            <a:pPr eaLnBrk="1" hangingPunct="1"/>
            <a:r>
              <a:rPr lang="ja-JP" altLang="en-US" smtClean="0"/>
              <a:t>本日のスケジュールは●●です。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E6E7-45E0-4764-A392-17A79C80E919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82A0-980E-48A4-A5AF-5FAAD0CAD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2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E6E7-45E0-4764-A392-17A79C80E919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82A0-980E-48A4-A5AF-5FAAD0CAD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56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E6E7-45E0-4764-A392-17A79C80E919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82A0-980E-48A4-A5AF-5FAAD0CAD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183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E6E7-45E0-4764-A392-17A79C80E919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82A0-980E-48A4-A5AF-5FAAD0CAD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0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E6E7-45E0-4764-A392-17A79C80E919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82A0-980E-48A4-A5AF-5FAAD0CAD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32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E6E7-45E0-4764-A392-17A79C80E919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82A0-980E-48A4-A5AF-5FAAD0CAD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67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E6E7-45E0-4764-A392-17A79C80E919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82A0-980E-48A4-A5AF-5FAAD0CAD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571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E6E7-45E0-4764-A392-17A79C80E919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82A0-980E-48A4-A5AF-5FAAD0CAD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131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E6E7-45E0-4764-A392-17A79C80E919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82A0-980E-48A4-A5AF-5FAAD0CAD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65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E6E7-45E0-4764-A392-17A79C80E919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82A0-980E-48A4-A5AF-5FAAD0CAD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784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E6E7-45E0-4764-A392-17A79C80E919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082A0-980E-48A4-A5AF-5FAAD0CAD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DE6E7-45E0-4764-A392-17A79C80E919}" type="datetimeFigureOut">
              <a:rPr kumimoji="1" lang="ja-JP" altLang="en-US" smtClean="0"/>
              <a:t>2018/1/31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082A0-980E-48A4-A5AF-5FAAD0CAD6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97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タイトル 1"/>
          <p:cNvSpPr txBox="1">
            <a:spLocks/>
          </p:cNvSpPr>
          <p:nvPr/>
        </p:nvSpPr>
        <p:spPr bwMode="auto">
          <a:xfrm>
            <a:off x="0" y="0"/>
            <a:ext cx="914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fontAlgn="base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fontAlgn="base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fontAlgn="base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fontAlgn="base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fontAlgn="base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ctr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労働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条件・福利厚生①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476250"/>
            <a:ext cx="9158654" cy="4603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latin typeface="FG角ｺﾞｼｯｸ体Ca-M" panose="020B0609000000000000" pitchFamily="49" charset="-128"/>
              <a:ea typeface="FG角ｺﾞｼｯｸ体Ca-M" panose="020B0609000000000000" pitchFamily="49" charset="-128"/>
            </a:endParaRPr>
          </a:p>
        </p:txBody>
      </p:sp>
      <p:pic>
        <p:nvPicPr>
          <p:cNvPr id="51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94" t="26517" r="58151" b="53720"/>
          <a:stretch>
            <a:fillRect/>
          </a:stretch>
        </p:blipFill>
        <p:spPr bwMode="auto">
          <a:xfrm>
            <a:off x="8387863" y="44452"/>
            <a:ext cx="63011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458373"/>
              </p:ext>
            </p:extLst>
          </p:nvPr>
        </p:nvGraphicFramePr>
        <p:xfrm>
          <a:off x="134612" y="622400"/>
          <a:ext cx="8757869" cy="5744363"/>
        </p:xfrm>
        <a:graphic>
          <a:graphicData uri="http://schemas.openxmlformats.org/drawingml/2006/table">
            <a:tbl>
              <a:tblPr/>
              <a:tblGrid>
                <a:gridCol w="566177"/>
                <a:gridCol w="1424383"/>
                <a:gridCol w="6767309"/>
              </a:tblGrid>
              <a:tr h="196310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項　目</a:t>
                      </a:r>
                    </a:p>
                  </a:txBody>
                  <a:tcPr marL="83077" marR="83077" marT="46805" marB="4680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内　　　　　　容</a:t>
                      </a: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468000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労働時間</a:t>
                      </a:r>
                    </a:p>
                  </a:txBody>
                  <a:tcPr marL="83077" marR="83077" marT="46805" marB="46805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勤務体系</a:t>
                      </a: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フレックスタイム勤務制度　（コアタイム　１２：４５～１４：４５）</a:t>
                      </a: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標準労働時間</a:t>
                      </a:r>
                      <a:endParaRPr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８：３０～１７：１５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lang="en-US" altLang="ja-JP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8</a:t>
                      </a:r>
                      <a:r>
                        <a:rPr lang="ja-JP" altLang="en-US" sz="160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時間）</a:t>
                      </a:r>
                      <a:endParaRPr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7428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休日・休暇</a:t>
                      </a:r>
                    </a:p>
                  </a:txBody>
                  <a:tcPr marL="83077" marR="83077" marT="46805" marB="46805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休日・休暇</a:t>
                      </a: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完全週休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日制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原則　土曜日・日曜日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長期休暇 （年末年始・夏季・ＧＷ休暇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年間休日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121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04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年次有給休暇</a:t>
                      </a: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入社初年度：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■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年目以降から：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26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　付与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取得日数平均</a:t>
                      </a:r>
                      <a:r>
                        <a:rPr kumimoji="1" lang="en-US" altLang="ja-JP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17.1</a:t>
                      </a:r>
                      <a:r>
                        <a:rPr kumimoji="1" lang="ja-JP" alt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kumimoji="1" lang="ja-JP" altLang="en-US" sz="16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day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バケーション（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連続休暇取得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/3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年）　　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362">
                <a:tc row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賃金</a:t>
                      </a:r>
                    </a:p>
                  </a:txBody>
                  <a:tcPr marL="83077" marR="83077" marT="46805" marB="46805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初任給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（月給）</a:t>
                      </a: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修士卒：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229,000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学部卒：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207,000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 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高専卒：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180,000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 </a:t>
                      </a:r>
                      <a:endParaRPr kumimoji="1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2018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月見込み）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諸手当</a:t>
                      </a: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残業手当・通勤手当・家族手当・福祉手当　など</a:t>
                      </a: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1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賞　　与</a:t>
                      </a: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年２回（７月・１２月）　組合員平均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5.2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カ月 </a:t>
                      </a:r>
                      <a:r>
                        <a:rPr kumimoji="1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※2017</a:t>
                      </a: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年度実績</a:t>
                      </a: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102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</a:t>
                      </a:r>
                    </a:p>
                  </a:txBody>
                  <a:tcPr marL="83077" marR="83077" marT="46805" marB="46805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退職金制度</a:t>
                      </a: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 （パナソニック企業年金基金）</a:t>
                      </a: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7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社会保険</a:t>
                      </a: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健康保険 （トヨタ健康保険組合）、厚生年金保険、雇用保険、労災保険 </a:t>
                      </a:r>
                    </a:p>
                  </a:txBody>
                  <a:tcPr marL="83077" marR="83077" marT="46805" marB="4680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8236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タイトル 1"/>
          <p:cNvSpPr txBox="1">
            <a:spLocks/>
          </p:cNvSpPr>
          <p:nvPr/>
        </p:nvSpPr>
        <p:spPr bwMode="auto">
          <a:xfrm>
            <a:off x="0" y="0"/>
            <a:ext cx="9144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eaLnBrk="0" fontAlgn="base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algn="l" eaLnBrk="0" fontAlgn="base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algn="l" eaLnBrk="0" fontAlgn="base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algn="l" eaLnBrk="0" fontAlgn="base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algn="l" eaLnBrk="0" fontAlgn="base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fontAlgn="ctr" hangingPunct="1">
              <a:spcBef>
                <a:spcPct val="0"/>
              </a:spcBef>
              <a:buFontTx/>
              <a:buNone/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労働条件・福利厚生②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476250"/>
            <a:ext cx="9158654" cy="46038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>
              <a:latin typeface="FG角ｺﾞｼｯｸ体Ca-M" panose="020B0609000000000000" pitchFamily="49" charset="-128"/>
              <a:ea typeface="FG角ｺﾞｼｯｸ体Ca-M" panose="020B0609000000000000" pitchFamily="49" charset="-128"/>
            </a:endParaRPr>
          </a:p>
        </p:txBody>
      </p:sp>
      <p:pic>
        <p:nvPicPr>
          <p:cNvPr id="51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94" t="26517" r="58151" b="53720"/>
          <a:stretch>
            <a:fillRect/>
          </a:stretch>
        </p:blipFill>
        <p:spPr bwMode="auto">
          <a:xfrm>
            <a:off x="8387863" y="44452"/>
            <a:ext cx="63011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466569"/>
              </p:ext>
            </p:extLst>
          </p:nvPr>
        </p:nvGraphicFramePr>
        <p:xfrm>
          <a:off x="107504" y="594470"/>
          <a:ext cx="8945847" cy="5866723"/>
        </p:xfrm>
        <a:graphic>
          <a:graphicData uri="http://schemas.openxmlformats.org/drawingml/2006/table">
            <a:tbl>
              <a:tblPr/>
              <a:tblGrid>
                <a:gridCol w="621323"/>
                <a:gridCol w="2306079"/>
                <a:gridCol w="6018445"/>
              </a:tblGrid>
              <a:tr h="360459">
                <a:tc grid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項　目</a:t>
                      </a:r>
                    </a:p>
                  </a:txBody>
                  <a:tcPr marL="83077" marR="83077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内　　　　　容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869731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保険</a:t>
                      </a:r>
                    </a:p>
                  </a:txBody>
                  <a:tcPr marL="33231" marR="33231" marT="36000" marB="3600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トヨタグループの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総合保険</a:t>
                      </a:r>
                    </a:p>
                  </a:txBody>
                  <a:tcPr marL="33231" marR="33231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トヨタグループの総合保険に加入可能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保障内容に対して掛金が</a:t>
                      </a: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安い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（例：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39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歳以下・死亡保障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万円に対して月額保険料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1,800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円）</a:t>
                      </a:r>
                    </a:p>
                  </a:txBody>
                  <a:tcPr marL="99692" marR="33231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2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団体自動車保険</a:t>
                      </a:r>
                    </a:p>
                  </a:txBody>
                  <a:tcPr marL="33231" marR="33231" marT="36000" marB="360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自動車保険料が</a:t>
                      </a: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３８．５％割引き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同居家族・扶養家族も加入可能</a:t>
                      </a:r>
                    </a:p>
                  </a:txBody>
                  <a:tcPr marL="99692" marR="33231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370"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余暇</a:t>
                      </a:r>
                    </a:p>
                  </a:txBody>
                  <a:tcPr marL="33231" marR="33231" marT="36000" marB="3600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トヨタ健康保険組合の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保養施設等が利用可能</a:t>
                      </a:r>
                    </a:p>
                  </a:txBody>
                  <a:tcPr marL="99692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全国にあるトヨタ健康保険組合の直営・会員制保養所や、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指定旅館・ホテルの利用が可能</a:t>
                      </a:r>
                    </a:p>
                  </a:txBody>
                  <a:tcPr marL="99692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78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ＴＳキュービック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ゴールドカード支給</a:t>
                      </a:r>
                    </a:p>
                  </a:txBody>
                  <a:tcPr marL="99692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ＴＳキュービックカードの</a:t>
                      </a: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ゴールドカード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を年会費会社負担にて支給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レンタカー料金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％ｏｆｆ ・旅行保険付帯・空港ラウンジ利用　等</a:t>
                      </a:r>
                    </a:p>
                  </a:txBody>
                  <a:tcPr marL="99692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04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貯蓄</a:t>
                      </a:r>
                    </a:p>
                  </a:txBody>
                  <a:tcPr marL="33231" marR="33231" marT="36000" marB="3600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財形貯蓄制度</a:t>
                      </a:r>
                    </a:p>
                  </a:txBody>
                  <a:tcPr marL="99692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静岡労働金庫にて、一般・年金・住宅財形貯蓄の利用が可能</a:t>
                      </a:r>
                    </a:p>
                  </a:txBody>
                  <a:tcPr marL="99692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0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GP角ｺﾞｼｯｸ体Ca-L" panose="020B0400000000000000" pitchFamily="50" charset="-128"/>
                        <a:ea typeface="FGP角ｺﾞｼｯｸ体Ca-L" panose="020B0400000000000000" pitchFamily="50" charset="-128"/>
                      </a:endParaRPr>
                    </a:p>
                  </a:txBody>
                  <a:tcPr marL="36000" marR="36000" marT="36000" marB="3600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従業員持株会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406" marR="8440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トヨタ自動車株対象。奨励金として拠出金の</a:t>
                      </a: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５％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を補助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07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住居</a:t>
                      </a:r>
                    </a:p>
                  </a:txBody>
                  <a:tcPr marL="33231" marR="33231" marT="36000" marB="3600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社員寮</a:t>
                      </a:r>
                    </a:p>
                  </a:txBody>
                  <a:tcPr marL="99692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（マンションタイプ・パナソニック製の家電完備）　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入居条件、年数制限あり</a:t>
                      </a:r>
                    </a:p>
                  </a:txBody>
                  <a:tcPr marL="99692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050">
                <a:tc rowSpan="3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その他</a:t>
                      </a:r>
                    </a:p>
                  </a:txBody>
                  <a:tcPr marL="33231" marR="33231" marT="36000" marB="3600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レクリエーション費</a:t>
                      </a:r>
                    </a:p>
                  </a:txBody>
                  <a:tcPr marL="84406" marR="8440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algn="l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algn="l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algn="l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人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12,000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年を上限に補助</a:t>
                      </a:r>
                    </a:p>
                  </a:txBody>
                  <a:tcPr marL="84406" marR="84406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0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GP角ｺﾞｼｯｸ体Ca-L" panose="020B0400000000000000" pitchFamily="50" charset="-128"/>
                        <a:ea typeface="FGP角ｺﾞｼｯｸ体Ca-L" panose="020B0400000000000000" pitchFamily="50" charset="-128"/>
                      </a:endParaRPr>
                    </a:p>
                  </a:txBody>
                  <a:tcPr marL="36000" marR="36000" marT="36000" marB="3600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社員食堂</a:t>
                      </a:r>
                    </a:p>
                  </a:txBody>
                  <a:tcPr marL="99692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　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円～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円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食　　朝・昼・晩の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/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　営業</a:t>
                      </a:r>
                    </a:p>
                  </a:txBody>
                  <a:tcPr marL="99692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504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GP角ｺﾞｼｯｸ体Ca-L" panose="020B0400000000000000" pitchFamily="50" charset="-128"/>
                        <a:ea typeface="FGP角ｺﾞｼｯｸ体Ca-L" panose="020B0400000000000000" pitchFamily="50" charset="-128"/>
                      </a:endParaRPr>
                    </a:p>
                  </a:txBody>
                  <a:tcPr marL="36000" marR="36000" marT="36000" marB="36000" vert="eaVert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社内保育園</a:t>
                      </a:r>
                    </a:p>
                  </a:txBody>
                  <a:tcPr marL="99692" marR="0" marT="0" marB="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あり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従業員の子女が利用可能</a:t>
                      </a:r>
                    </a:p>
                  </a:txBody>
                  <a:tcPr marL="99692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0504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333</Words>
  <Application>Microsoft Office PowerPoint</Application>
  <PresentationFormat>画面に合わせる (4:3)</PresentationFormat>
  <Paragraphs>73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プライムアースEVエナジー株式会社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丸尾 藍</dc:creator>
  <cp:lastModifiedBy>丸尾 藍</cp:lastModifiedBy>
  <cp:revision>3</cp:revision>
  <dcterms:created xsi:type="dcterms:W3CDTF">2017-12-08T04:23:59Z</dcterms:created>
  <dcterms:modified xsi:type="dcterms:W3CDTF">2018-01-31T02:42:35Z</dcterms:modified>
</cp:coreProperties>
</file>